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65" r:id="rId2"/>
    <p:sldId id="264" r:id="rId3"/>
    <p:sldId id="260" r:id="rId4"/>
    <p:sldId id="263" r:id="rId5"/>
    <p:sldId id="262" r:id="rId6"/>
    <p:sldId id="266" r:id="rId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07" autoAdjust="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CF849E7-39A5-4B47-87F3-B24C82B1A05B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25B4BFB-77E3-4F46-834D-27CA91FD8A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2394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86ED7A-200B-446A-9C3C-3B88B75A94A1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343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08EB7-4014-4C45-9D51-5F35CF8FCC4F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422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E56-7243-413B-86D5-0E831ECB463E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2E4E-50FC-4079-B9B0-9062C16A8C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85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5C94-528C-42B1-8DA4-C5B431969FE0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B91E2-0E6E-48E7-AF5F-78790C3304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281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C39B-CFF9-48E7-8065-77E246A94BE1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AD95-1FE4-405C-829B-C08A942ACB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03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F82FB-7DB1-4B4C-B595-7E4C148640C2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2E26-DA19-4DE2-83AE-A300FC12D6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19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0A9F-B504-4D7B-A20B-0EF1DF46440E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6260-EEF3-45D9-BF51-57917DD59B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070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D23F-C35B-476D-82B8-7A492385090D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E6A4-37D5-4905-A2BA-84B17179B6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128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1224-450A-4C62-BAA9-CD4A7B691BAC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F5403-E8F6-45BE-A1E0-466D3BF044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63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ED8F-1586-47ED-9F1F-CA4835CA8E80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9EB7-03E5-4289-A280-54DA2A5954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266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E879-CF48-4D7F-8EFE-2DA8BA4EE10C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FA95C-9498-40EB-B659-5A57D2005B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5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51BC-4C53-4762-AA4A-FD8D005BE82D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553B-5C04-4A25-82F9-09AFE98AC1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406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8F6B-CB80-491B-800B-C4620F416614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8B6F-E059-4C5F-92C9-BF86C4ECF7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025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573BE9-5E3A-4DB6-BA90-D62F3276BC71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85A65B-8920-47B1-BDC8-8B3484363B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aaawrd\AppData\Local\Microsoft\Windows\Temporary Internet Files\Content.IE5\YZM96S16\Red_truck_US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785225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3713" y="2060575"/>
            <a:ext cx="5616575" cy="273685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Midlands Freight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Trial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Radford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4"/>
          <p:cNvGrpSpPr>
            <a:grpSpLocks/>
          </p:cNvGrpSpPr>
          <p:nvPr/>
        </p:nvGrpSpPr>
        <p:grpSpPr bwMode="auto">
          <a:xfrm>
            <a:off x="323850" y="1073150"/>
            <a:ext cx="8567738" cy="2435225"/>
            <a:chOff x="424323" y="3904271"/>
            <a:chExt cx="8568192" cy="2434593"/>
          </a:xfrm>
        </p:grpSpPr>
        <p:grpSp>
          <p:nvGrpSpPr>
            <p:cNvPr id="4110" name="Group 39"/>
            <p:cNvGrpSpPr>
              <a:grpSpLocks/>
            </p:cNvGrpSpPr>
            <p:nvPr/>
          </p:nvGrpSpPr>
          <p:grpSpPr bwMode="auto">
            <a:xfrm>
              <a:off x="424323" y="3904271"/>
              <a:ext cx="8568192" cy="1613417"/>
              <a:chOff x="431199" y="2586765"/>
              <a:chExt cx="8568192" cy="1613417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704263" y="3846913"/>
                <a:ext cx="7920458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1034481" y="3738991"/>
                <a:ext cx="215911" cy="2158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256743" y="3738991"/>
                <a:ext cx="215911" cy="2158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21958" y="3738991"/>
                <a:ext cx="215911" cy="2158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52443" y="3738991"/>
                <a:ext cx="215911" cy="2158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282856" y="3738991"/>
                <a:ext cx="215911" cy="2158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889313" y="3738991"/>
                <a:ext cx="215911" cy="215844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accent3"/>
                  </a:gs>
                  <a:gs pos="51000">
                    <a:schemeClr val="accent1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235763" y="3738991"/>
                <a:ext cx="215911" cy="215844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grpSp>
            <p:nvGrpSpPr>
              <p:cNvPr id="4128" name="Group 21"/>
              <p:cNvGrpSpPr>
                <a:grpSpLocks/>
              </p:cNvGrpSpPr>
              <p:nvPr/>
            </p:nvGrpSpPr>
            <p:grpSpPr bwMode="auto">
              <a:xfrm>
                <a:off x="770144" y="2586765"/>
                <a:ext cx="7327825" cy="1212191"/>
                <a:chOff x="977208" y="2484353"/>
                <a:chExt cx="7327825" cy="1212191"/>
              </a:xfrm>
            </p:grpSpPr>
            <p:sp>
              <p:nvSpPr>
                <p:cNvPr id="4135" name="TextBox 14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678568" y="3097690"/>
                  <a:ext cx="843501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>
                      <a:latin typeface="Arial" panose="020B0604020202020204" pitchFamily="34" charset="0"/>
                    </a:rPr>
                    <a:t>Kings Road</a:t>
                  </a:r>
                </a:p>
              </p:txBody>
            </p:sp>
            <p:sp>
              <p:nvSpPr>
                <p:cNvPr id="4136" name="TextBox 15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729711" y="3034782"/>
                  <a:ext cx="1021433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>
                      <a:latin typeface="Arial" panose="020B0604020202020204" pitchFamily="34" charset="0"/>
                    </a:rPr>
                    <a:t>Berkeley Road</a:t>
                  </a:r>
                </a:p>
              </p:txBody>
            </p:sp>
            <p:sp>
              <p:nvSpPr>
                <p:cNvPr id="4137" name="TextBox 16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1645798" y="3082388"/>
                  <a:ext cx="886781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>
                      <a:latin typeface="Arial" panose="020B0604020202020204" pitchFamily="34" charset="0"/>
                    </a:rPr>
                    <a:t>Forest Road</a:t>
                  </a:r>
                </a:p>
              </p:txBody>
            </p:sp>
            <p:sp>
              <p:nvSpPr>
                <p:cNvPr id="4138" name="TextBox 17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162638" y="2967338"/>
                  <a:ext cx="1212191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>
                      <a:latin typeface="Arial" panose="020B0604020202020204" pitchFamily="34" charset="0"/>
                    </a:rPr>
                    <a:t>Gilbertstone Road</a:t>
                  </a:r>
                </a:p>
              </p:txBody>
            </p:sp>
            <p:sp>
              <p:nvSpPr>
                <p:cNvPr id="4139" name="TextBox 18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4824048" y="3063119"/>
                  <a:ext cx="941283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>
                      <a:latin typeface="Arial" panose="020B0604020202020204" pitchFamily="34" charset="0"/>
                    </a:rPr>
                    <a:t>Lyndon Road</a:t>
                  </a:r>
                </a:p>
              </p:txBody>
            </p:sp>
            <p:sp>
              <p:nvSpPr>
                <p:cNvPr id="4140" name="TextBox 1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5583683" y="3090323"/>
                  <a:ext cx="86433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>
                      <a:latin typeface="Arial" panose="020B0604020202020204" pitchFamily="34" charset="0"/>
                    </a:rPr>
                    <a:t>Wheatsheaf</a:t>
                  </a:r>
                </a:p>
              </p:txBody>
            </p:sp>
            <p:sp>
              <p:nvSpPr>
                <p:cNvPr id="4141" name="TextBox 20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7588651" y="2976406"/>
                  <a:ext cx="1186543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>
                      <a:latin typeface="Arial" panose="020B0604020202020204" pitchFamily="34" charset="0"/>
                    </a:rPr>
                    <a:t>Damson Parkway</a:t>
                  </a:r>
                </a:p>
              </p:txBody>
            </p:sp>
          </p:grpSp>
          <p:sp>
            <p:nvSpPr>
              <p:cNvPr id="4129" name="TextBox 30"/>
              <p:cNvSpPr txBox="1">
                <a:spLocks noChangeArrowheads="1"/>
              </p:cNvSpPr>
              <p:nvPr/>
            </p:nvSpPr>
            <p:spPr bwMode="auto">
              <a:xfrm>
                <a:off x="431199" y="3953961"/>
                <a:ext cx="81945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000"/>
                  <a:t>Birmingham</a:t>
                </a:r>
              </a:p>
            </p:txBody>
          </p:sp>
          <p:sp>
            <p:nvSpPr>
              <p:cNvPr id="4130" name="TextBox 31"/>
              <p:cNvSpPr txBox="1">
                <a:spLocks noChangeArrowheads="1"/>
              </p:cNvSpPr>
              <p:nvPr/>
            </p:nvSpPr>
            <p:spPr bwMode="auto">
              <a:xfrm>
                <a:off x="7704202" y="3953961"/>
                <a:ext cx="56137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000"/>
                  <a:t>Solihull</a:t>
                </a:r>
              </a:p>
            </p:txBody>
          </p:sp>
          <p:sp>
            <p:nvSpPr>
              <p:cNvPr id="4131" name="TextBox 32"/>
              <p:cNvSpPr txBox="1">
                <a:spLocks noChangeArrowheads="1"/>
              </p:cNvSpPr>
              <p:nvPr/>
            </p:nvSpPr>
            <p:spPr bwMode="auto">
              <a:xfrm>
                <a:off x="8343442" y="3953961"/>
                <a:ext cx="65594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000"/>
                  <a:t>Coventry</a:t>
                </a:r>
              </a:p>
            </p:txBody>
          </p:sp>
          <p:pic>
            <p:nvPicPr>
              <p:cNvPr id="4132" name="Picture 2" descr="C:\Users\traaawrd\AppData\Local\Microsoft\Windows\Temporary Internet Files\Content.IE5\GINBF2AV\500px-BSicon_BUS.svg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3753184"/>
                <a:ext cx="192689" cy="192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3" name="Picture 2" descr="C:\Users\traaawrd\AppData\Local\Microsoft\Windows\Temporary Internet Files\Content.IE5\GINBF2AV\500px-BSicon_BUS.svg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720" y="3757678"/>
                <a:ext cx="192689" cy="192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4" name="Picture 2" descr="C:\Users\traaawrd\AppData\Local\Microsoft\Windows\Temporary Internet Files\Content.IE5\GINBF2AV\500px-BSicon_BUS.svg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717" y="3757370"/>
                <a:ext cx="192689" cy="192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Oval 33"/>
            <p:cNvSpPr/>
            <p:nvPr/>
          </p:nvSpPr>
          <p:spPr>
            <a:xfrm>
              <a:off x="667224" y="5762752"/>
              <a:ext cx="215911" cy="215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67224" y="6051602"/>
              <a:ext cx="215911" cy="215844"/>
            </a:xfrm>
            <a:prstGeom prst="ellipse">
              <a:avLst/>
            </a:prstGeom>
            <a:gradFill flip="none" rotWithShape="1">
              <a:gsLst>
                <a:gs pos="50000">
                  <a:schemeClr val="accent3"/>
                </a:gs>
                <a:gs pos="51000">
                  <a:schemeClr val="accent1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4113" name="TextBox 36"/>
            <p:cNvSpPr txBox="1">
              <a:spLocks noChangeArrowheads="1"/>
            </p:cNvSpPr>
            <p:nvPr/>
          </p:nvSpPr>
          <p:spPr bwMode="auto">
            <a:xfrm>
              <a:off x="1066060" y="5681500"/>
              <a:ext cx="8224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SCOOT</a:t>
              </a:r>
            </a:p>
          </p:txBody>
        </p:sp>
        <p:sp>
          <p:nvSpPr>
            <p:cNvPr id="4114" name="TextBox 37"/>
            <p:cNvSpPr txBox="1">
              <a:spLocks noChangeArrowheads="1"/>
            </p:cNvSpPr>
            <p:nvPr/>
          </p:nvSpPr>
          <p:spPr bwMode="auto">
            <a:xfrm>
              <a:off x="1066060" y="5969532"/>
              <a:ext cx="2051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Joint SCOOT/ MOVA</a:t>
              </a:r>
            </a:p>
          </p:txBody>
        </p:sp>
        <p:grpSp>
          <p:nvGrpSpPr>
            <p:cNvPr id="4115" name="Group 53"/>
            <p:cNvGrpSpPr>
              <a:grpSpLocks/>
            </p:cNvGrpSpPr>
            <p:nvPr/>
          </p:nvGrpSpPr>
          <p:grpSpPr bwMode="auto">
            <a:xfrm>
              <a:off x="5063272" y="5625776"/>
              <a:ext cx="1661179" cy="641080"/>
              <a:chOff x="655529" y="5672886"/>
              <a:chExt cx="1661179" cy="64108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55501" y="5738442"/>
                <a:ext cx="215911" cy="215844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4117" name="TextBox 38"/>
              <p:cNvSpPr txBox="1">
                <a:spLocks noChangeArrowheads="1"/>
              </p:cNvSpPr>
              <p:nvPr/>
            </p:nvSpPr>
            <p:spPr bwMode="auto">
              <a:xfrm>
                <a:off x="1054824" y="5672886"/>
                <a:ext cx="7849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/>
                  <a:t>MOVA</a:t>
                </a:r>
              </a:p>
            </p:txBody>
          </p:sp>
          <p:pic>
            <p:nvPicPr>
              <p:cNvPr id="4118" name="Picture 2" descr="C:\Users\traaawrd\AppData\Local\Microsoft\Windows\Temporary Internet Files\Content.IE5\GINBF2AV\500px-BSicon_BUS.svg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196" y="6042218"/>
                <a:ext cx="192689" cy="192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9" name="TextBox 43"/>
              <p:cNvSpPr txBox="1">
                <a:spLocks noChangeArrowheads="1"/>
              </p:cNvSpPr>
              <p:nvPr/>
            </p:nvSpPr>
            <p:spPr bwMode="auto">
              <a:xfrm>
                <a:off x="1054824" y="5944634"/>
                <a:ext cx="12618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/>
                  <a:t>Bus Priority</a:t>
                </a:r>
              </a:p>
            </p:txBody>
          </p:sp>
        </p:grpSp>
      </p:grpSp>
      <p:grpSp>
        <p:nvGrpSpPr>
          <p:cNvPr id="4099" name="Group 55"/>
          <p:cNvGrpSpPr>
            <a:grpSpLocks/>
          </p:cNvGrpSpPr>
          <p:nvPr/>
        </p:nvGrpSpPr>
        <p:grpSpPr bwMode="auto">
          <a:xfrm>
            <a:off x="684213" y="3644900"/>
            <a:ext cx="7747000" cy="2720975"/>
            <a:chOff x="697597" y="1221650"/>
            <a:chExt cx="7746981" cy="272044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4"/>
            <a:srcRect l="5413" t="38513" r="5276" b="5704"/>
            <a:stretch/>
          </p:blipFill>
          <p:spPr bwMode="auto">
            <a:xfrm>
              <a:off x="697597" y="1221650"/>
              <a:ext cx="7746981" cy="2720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Rounded Rectangle 46"/>
            <p:cNvSpPr/>
            <p:nvPr/>
          </p:nvSpPr>
          <p:spPr>
            <a:xfrm>
              <a:off x="708709" y="1293074"/>
              <a:ext cx="2506657" cy="115230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026331" y="1869224"/>
              <a:ext cx="1830384" cy="71264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15366" y="2373951"/>
              <a:ext cx="5229212" cy="1568144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4106" name="TextBox 49"/>
            <p:cNvSpPr txBox="1">
              <a:spLocks noChangeArrowheads="1"/>
            </p:cNvSpPr>
            <p:nvPr/>
          </p:nvSpPr>
          <p:spPr bwMode="auto">
            <a:xfrm>
              <a:off x="3509884" y="3503170"/>
              <a:ext cx="9108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UK CITE</a:t>
              </a:r>
            </a:p>
          </p:txBody>
        </p:sp>
        <p:sp>
          <p:nvSpPr>
            <p:cNvPr id="4107" name="TextBox 50"/>
            <p:cNvSpPr txBox="1">
              <a:spLocks noChangeArrowheads="1"/>
            </p:cNvSpPr>
            <p:nvPr/>
          </p:nvSpPr>
          <p:spPr bwMode="auto">
            <a:xfrm>
              <a:off x="745721" y="2013738"/>
              <a:ext cx="1245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Greenwave</a:t>
              </a:r>
            </a:p>
          </p:txBody>
        </p:sp>
        <p:sp>
          <p:nvSpPr>
            <p:cNvPr id="4108" name="TextBox 51"/>
            <p:cNvSpPr txBox="1">
              <a:spLocks noChangeArrowheads="1"/>
            </p:cNvSpPr>
            <p:nvPr/>
          </p:nvSpPr>
          <p:spPr bwMode="auto">
            <a:xfrm>
              <a:off x="2091725" y="2189112"/>
              <a:ext cx="8127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GLOSA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7922" y="3678621"/>
              <a:ext cx="993773" cy="2142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openstreetmap.org</a:t>
              </a:r>
            </a:p>
          </p:txBody>
        </p:sp>
      </p:grpSp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Project Definition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7313" y="115888"/>
            <a:ext cx="8948737" cy="655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Aims and 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GLOSA in an adaptive control environment. </a:t>
            </a:r>
          </a:p>
          <a:p>
            <a:r>
              <a:rPr lang="en-GB" altLang="en-US" smtClean="0"/>
              <a:t>Utilising Existing Infrastructure (4G and Wifi)</a:t>
            </a:r>
          </a:p>
          <a:p>
            <a:endParaRPr lang="en-GB" altLang="en-US" smtClean="0"/>
          </a:p>
          <a:p>
            <a:r>
              <a:rPr lang="en-GB" altLang="en-US" sz="2000" smtClean="0"/>
              <a:t>Can simple changes be made to that environment that improve GLOSA accuracy</a:t>
            </a:r>
          </a:p>
          <a:p>
            <a:r>
              <a:rPr lang="en-GB" altLang="en-US" sz="2000" smtClean="0"/>
              <a:t>Can we demonstrate interoperability between C-ITS systems (i.e. from Birmingham to Coventry)</a:t>
            </a:r>
          </a:p>
          <a:p>
            <a:r>
              <a:rPr lang="en-GB" altLang="en-US" sz="2000" smtClean="0"/>
              <a:t>Can we demonstrate signal priority requests</a:t>
            </a:r>
          </a:p>
          <a:p>
            <a:endParaRPr lang="en-GB" alt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87313" y="115888"/>
            <a:ext cx="8948737" cy="655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313" y="115888"/>
            <a:ext cx="8948737" cy="655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7171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2563813"/>
            <a:ext cx="14160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Free Truck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5164138"/>
            <a:ext cx="21621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162550"/>
            <a:ext cx="13033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454025"/>
            <a:ext cx="319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https://img.clipartfest.com/27035ee5d0025a8e80c955bc71f9d2b9_wi-fi20clipart-free-wifi-clipart-images_500-5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4160838"/>
            <a:ext cx="7461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https://thumbs.dreamstime.com/t/g-text-blue-wireless-symbol-3179655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4271963"/>
            <a:ext cx="1008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4" descr="http://gclipart.com/wp-content/uploads/2016/12/Scrolls-clip-ar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1533525"/>
            <a:ext cx="7667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6" descr="http://4vector.com/i/free-vector-jcartier-chip-clip-art_116466_Jcartier_Chip_clip_art_high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9713"/>
            <a:ext cx="11842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900488" y="1057275"/>
            <a:ext cx="973137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019300" y="1057275"/>
            <a:ext cx="9556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55800" y="2230438"/>
            <a:ext cx="757238" cy="490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86238" y="2322513"/>
            <a:ext cx="785812" cy="446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154238" y="3571875"/>
            <a:ext cx="695325" cy="5032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19300" y="4935538"/>
            <a:ext cx="630238" cy="3635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65613" y="4935538"/>
            <a:ext cx="608012" cy="508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5613" y="3571875"/>
            <a:ext cx="608012" cy="5032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46175" y="3141663"/>
            <a:ext cx="13509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TextBox 28"/>
          <p:cNvSpPr txBox="1">
            <a:spLocks noChangeArrowheads="1"/>
          </p:cNvSpPr>
          <p:nvPr/>
        </p:nvSpPr>
        <p:spPr bwMode="auto">
          <a:xfrm>
            <a:off x="87313" y="2782888"/>
            <a:ext cx="1058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Historical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Services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081463" y="6078538"/>
            <a:ext cx="193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0" name="TextBox 2"/>
          <p:cNvSpPr txBox="1">
            <a:spLocks noChangeArrowheads="1"/>
          </p:cNvSpPr>
          <p:nvPr/>
        </p:nvSpPr>
        <p:spPr bwMode="auto">
          <a:xfrm>
            <a:off x="6002338" y="1230313"/>
            <a:ext cx="29829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Signal information 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On street cabinets sent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Traffic control centre either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Via direct link to controller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SCOOT messages</a:t>
            </a:r>
          </a:p>
        </p:txBody>
      </p:sp>
      <p:sp>
        <p:nvSpPr>
          <p:cNvPr id="7191" name="TextBox 3"/>
          <p:cNvSpPr txBox="1">
            <a:spLocks noChangeArrowheads="1"/>
          </p:cNvSpPr>
          <p:nvPr/>
        </p:nvSpPr>
        <p:spPr bwMode="auto">
          <a:xfrm>
            <a:off x="5037138" y="220663"/>
            <a:ext cx="188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WM GLOSA TRIAL</a:t>
            </a:r>
          </a:p>
        </p:txBody>
      </p:sp>
      <p:sp>
        <p:nvSpPr>
          <p:cNvPr id="7192" name="TextBox 4"/>
          <p:cNvSpPr txBox="1">
            <a:spLocks noChangeArrowheads="1"/>
          </p:cNvSpPr>
          <p:nvPr/>
        </p:nvSpPr>
        <p:spPr bwMode="auto">
          <a:xfrm>
            <a:off x="4186238" y="2921000"/>
            <a:ext cx="1141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Prediction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146175" y="5949950"/>
            <a:ext cx="11874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4" name="TextBox 15"/>
          <p:cNvSpPr txBox="1">
            <a:spLocks noChangeArrowheads="1"/>
          </p:cNvSpPr>
          <p:nvPr/>
        </p:nvSpPr>
        <p:spPr bwMode="auto">
          <a:xfrm>
            <a:off x="323850" y="5949950"/>
            <a:ext cx="1639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Signal Requests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8313" y="4535488"/>
            <a:ext cx="503237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8313" y="3571875"/>
            <a:ext cx="0" cy="963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7" name="TextBox 25"/>
          <p:cNvSpPr txBox="1">
            <a:spLocks noChangeArrowheads="1"/>
          </p:cNvSpPr>
          <p:nvPr/>
        </p:nvSpPr>
        <p:spPr bwMode="auto">
          <a:xfrm>
            <a:off x="4951413" y="552450"/>
            <a:ext cx="1985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Project Data Flows</a:t>
            </a:r>
          </a:p>
        </p:txBody>
      </p:sp>
      <p:sp>
        <p:nvSpPr>
          <p:cNvPr id="7198" name="TextBox 6"/>
          <p:cNvSpPr txBox="1">
            <a:spLocks noChangeArrowheads="1"/>
          </p:cNvSpPr>
          <p:nvPr/>
        </p:nvSpPr>
        <p:spPr bwMode="auto">
          <a:xfrm>
            <a:off x="6227763" y="3432175"/>
            <a:ext cx="22288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Prediction provide via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4G or using existing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on-street wifi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Antennas’</a:t>
            </a:r>
          </a:p>
        </p:txBody>
      </p:sp>
      <p:sp>
        <p:nvSpPr>
          <p:cNvPr id="7199" name="TextBox 9"/>
          <p:cNvSpPr txBox="1">
            <a:spLocks noChangeArrowheads="1"/>
          </p:cNvSpPr>
          <p:nvPr/>
        </p:nvSpPr>
        <p:spPr bwMode="auto">
          <a:xfrm>
            <a:off x="501650" y="4092575"/>
            <a:ext cx="56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FVD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25000" smtClean="0"/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00113" y="1341438"/>
            <a:ext cx="1800225" cy="863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More Reliable Journey Times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7538" y="4214813"/>
            <a:ext cx="1800225" cy="863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More innovation in WM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07025" y="5497513"/>
            <a:ext cx="1800225" cy="863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Improved Modelling and Prediction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7538" y="2852738"/>
            <a:ext cx="1800225" cy="863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Better management of network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54800" y="4214813"/>
            <a:ext cx="1800225" cy="863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Less Driver Frustration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35750" y="2852738"/>
            <a:ext cx="1800225" cy="863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Reduced Traffic Noise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35713" y="1341438"/>
            <a:ext cx="1800225" cy="863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Reduced Emissions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63813" y="5514975"/>
            <a:ext cx="1655762" cy="8810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Better Policy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65538" y="1146175"/>
            <a:ext cx="18002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Safer Roads</a:t>
            </a:r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3392488" y="260350"/>
            <a:ext cx="230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Programme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00113" y="1341438"/>
          <a:ext cx="7343775" cy="424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888"/>
                <a:gridCol w="3671888"/>
              </a:tblGrid>
              <a:tr h="53101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Time Period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Activity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</a:tr>
              <a:tr h="53101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April</a:t>
                      </a:r>
                      <a:r>
                        <a:rPr lang="en-GB" sz="1800" baseline="0" dirty="0" smtClean="0"/>
                        <a:t> – June 2017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Approvals</a:t>
                      </a:r>
                      <a:r>
                        <a:rPr lang="en-GB" sz="1800" baseline="0" dirty="0" smtClean="0"/>
                        <a:t> and Procurement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</a:tr>
              <a:tr h="53101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July – September 2017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Server</a:t>
                      </a:r>
                      <a:r>
                        <a:rPr lang="en-GB" sz="1800" baseline="0" dirty="0" smtClean="0"/>
                        <a:t> Side Development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</a:tr>
              <a:tr h="53101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September</a:t>
                      </a:r>
                      <a:r>
                        <a:rPr lang="en-GB" sz="1800" baseline="0" dirty="0" smtClean="0"/>
                        <a:t> – October 2017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App Development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</a:tr>
              <a:tr h="53101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November</a:t>
                      </a:r>
                      <a:r>
                        <a:rPr lang="en-GB" sz="1800" baseline="0" dirty="0" smtClean="0"/>
                        <a:t> – December 2017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Testing Phase 1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</a:tr>
              <a:tr h="53101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December 2017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Refine and Fix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</a:tr>
              <a:tr h="53101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January 2018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Testing</a:t>
                      </a:r>
                      <a:r>
                        <a:rPr lang="en-GB" sz="1800" baseline="0" dirty="0" smtClean="0"/>
                        <a:t> Phase 2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</a:tr>
              <a:tr h="53101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February – March</a:t>
                      </a:r>
                      <a:r>
                        <a:rPr lang="en-GB" sz="1800" baseline="0" dirty="0" smtClean="0"/>
                        <a:t> 2018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Results and Dissemination</a:t>
                      </a:r>
                      <a:endParaRPr lang="en-GB" sz="1800" dirty="0"/>
                    </a:p>
                  </a:txBody>
                  <a:tcPr marL="91427" marR="91427" marT="45717" marB="45717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7313" y="115888"/>
            <a:ext cx="8948737" cy="655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On-screen Show (4:3)</PresentationFormat>
  <Paragraphs>74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West Midlands Freight  GLOSA Trial</vt:lpstr>
      <vt:lpstr>Project Definition</vt:lpstr>
      <vt:lpstr>Aims and Objectives</vt:lpstr>
      <vt:lpstr>PowerPoint Presentation</vt:lpstr>
      <vt:lpstr>PowerPoint Presentation</vt:lpstr>
      <vt:lpstr>Programme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2017-06-19T13:57:24Z</dcterms:created>
  <dcterms:modified xsi:type="dcterms:W3CDTF">2017-06-19T13:58:03Z</dcterms:modified>
</cp:coreProperties>
</file>